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6" r:id="rId4"/>
    <p:sldMasterId id="2147483687" r:id="rId5"/>
    <p:sldMasterId id="214748368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y="5143500" cx="9144000"/>
  <p:notesSz cx="6858000" cy="9144000"/>
  <p:embeddedFontLst>
    <p:embeddedFont>
      <p:font typeface="Roboto Medium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Montserrat-bold.fntdata"/><Relationship Id="rId6" Type="http://schemas.openxmlformats.org/officeDocument/2006/relationships/slideMaster" Target="slideMasters/slideMaster3.xml"/><Relationship Id="rId18" Type="http://schemas.openxmlformats.org/officeDocument/2006/relationships/font" Target="fonts/Montserrat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f7f706a95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6f7f706a95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f7f706a95_0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6f7f706a95_0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f7f706a95_0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6f7f706a95_0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f7f706a95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6f7f706a95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f7f706a95_0_2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6f7f706a95_0_2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f7f706a95_0_2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6f7f706a95_0_2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02">
  <p:cSld name="Slide 0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ACB1B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Char char="•"/>
              <a:defRPr b="1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3" name="Google Shape;63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20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0" name="Google Shape;90;p20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6" name="Google Shape;106;p23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7" name="Google Shape;107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4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4" name="Google Shape;114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Main Slide Blank">
  <p:cSld name="4_Main Slide Blank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/>
          <p:nvPr>
            <p:ph idx="2" type="pic"/>
          </p:nvPr>
        </p:nvSpPr>
        <p:spPr>
          <a:xfrm>
            <a:off x="-1" y="669503"/>
            <a:ext cx="9144000" cy="2366700"/>
          </a:xfrm>
          <a:prstGeom prst="rect">
            <a:avLst/>
          </a:prstGeom>
          <a:solidFill>
            <a:srgbClr val="ACB1B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Char char="•"/>
              <a:defRPr b="1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Slide Blank" type="title">
  <p:cSld name="TITLE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1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3" name="Google Shape;143;p3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9" name="Google Shape;149;p3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33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5" name="Google Shape;155;p3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3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34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34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3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3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35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8" name="Google Shape;168;p35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35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0" name="Google Shape;170;p35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3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3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3" name="Google Shape;173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3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3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1" name="Google Shape;181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38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86" name="Google Shape;186;p38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7" name="Google Shape;187;p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9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39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39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94" name="Google Shape;194;p3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5" name="Google Shape;195;p3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40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0" name="Google Shape;200;p4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1" name="Google Shape;201;p4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5" name="Google Shape;205;p41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4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7" name="Google Shape;207;p4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" name="Google Shape;208;p4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1" name="Google Shape;131;p2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2"/>
          <p:cNvSpPr txBox="1"/>
          <p:nvPr/>
        </p:nvSpPr>
        <p:spPr>
          <a:xfrm>
            <a:off x="271738" y="2796561"/>
            <a:ext cx="7963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P</a:t>
            </a:r>
            <a:r>
              <a:rPr lang="en" sz="14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roblem </a:t>
            </a: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we are trying solve</a:t>
            </a:r>
            <a:endParaRPr sz="1100"/>
          </a:p>
        </p:txBody>
      </p:sp>
      <p:sp>
        <p:nvSpPr>
          <p:cNvPr id="214" name="Google Shape;214;p42"/>
          <p:cNvSpPr txBox="1"/>
          <p:nvPr/>
        </p:nvSpPr>
        <p:spPr>
          <a:xfrm>
            <a:off x="271738" y="3969448"/>
            <a:ext cx="7963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Value for the user</a:t>
            </a:r>
            <a:endParaRPr sz="1100"/>
          </a:p>
        </p:txBody>
      </p:sp>
      <p:sp>
        <p:nvSpPr>
          <p:cNvPr id="215" name="Google Shape;215;p42"/>
          <p:cNvSpPr/>
          <p:nvPr/>
        </p:nvSpPr>
        <p:spPr>
          <a:xfrm>
            <a:off x="183412" y="1093453"/>
            <a:ext cx="8288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Understanding the Goal</a:t>
            </a:r>
            <a:endParaRPr sz="1100"/>
          </a:p>
        </p:txBody>
      </p:sp>
      <p:sp>
        <p:nvSpPr>
          <p:cNvPr id="216" name="Google Shape;216;p42"/>
          <p:cNvSpPr txBox="1"/>
          <p:nvPr/>
        </p:nvSpPr>
        <p:spPr>
          <a:xfrm>
            <a:off x="271738" y="1633451"/>
            <a:ext cx="7963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Why is </a:t>
            </a: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it</a:t>
            </a:r>
            <a:r>
              <a:rPr lang="en" sz="14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important and how can it </a:t>
            </a: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benefit the user</a:t>
            </a:r>
            <a:r>
              <a:rPr lang="en" sz="14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?</a:t>
            </a:r>
            <a:endParaRPr sz="1100"/>
          </a:p>
        </p:txBody>
      </p:sp>
      <p:sp>
        <p:nvSpPr>
          <p:cNvPr id="217" name="Google Shape;217;p42"/>
          <p:cNvSpPr/>
          <p:nvPr/>
        </p:nvSpPr>
        <p:spPr>
          <a:xfrm>
            <a:off x="300375" y="1919996"/>
            <a:ext cx="82881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Making a right choice can create income/revenue to the youtuber.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can help them to improve quality or the content in their video.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Making right choices can get them more views and subscribers.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help them get fame and also help them to make a career of it.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42"/>
          <p:cNvSpPr/>
          <p:nvPr/>
        </p:nvSpPr>
        <p:spPr>
          <a:xfrm>
            <a:off x="300375" y="3087049"/>
            <a:ext cx="82881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is uncertain on how a the video gets popular or successful.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want to know to what kind of content is needed based on the location and audience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is unaware of the reasons why a youtube consumer exits or drops off from the video.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don’t know the characteristics of a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successful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video.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42"/>
          <p:cNvSpPr/>
          <p:nvPr/>
        </p:nvSpPr>
        <p:spPr>
          <a:xfrm>
            <a:off x="271750" y="4256750"/>
            <a:ext cx="23811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Easy to use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Accurate information.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Success to the user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42"/>
          <p:cNvSpPr txBox="1"/>
          <p:nvPr/>
        </p:nvSpPr>
        <p:spPr>
          <a:xfrm>
            <a:off x="269787" y="191029"/>
            <a:ext cx="52053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Goal</a:t>
            </a:r>
            <a:endParaRPr sz="2100">
              <a:solidFill>
                <a:srgbClr val="C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21" name="Google Shape;221;p42"/>
          <p:cNvSpPr txBox="1"/>
          <p:nvPr/>
        </p:nvSpPr>
        <p:spPr>
          <a:xfrm>
            <a:off x="269769" y="677350"/>
            <a:ext cx="8465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and develop a tool that forecasts how popular a YouTube video will be. An YouTuber will use this feature to plan the ropic of their next or first video.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3"/>
          <p:cNvSpPr/>
          <p:nvPr/>
        </p:nvSpPr>
        <p:spPr>
          <a:xfrm>
            <a:off x="183412" y="176253"/>
            <a:ext cx="8288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Understanding the Users</a:t>
            </a:r>
            <a:endParaRPr sz="1100"/>
          </a:p>
        </p:txBody>
      </p:sp>
      <p:sp>
        <p:nvSpPr>
          <p:cNvPr id="227" name="Google Shape;227;p43"/>
          <p:cNvSpPr txBox="1"/>
          <p:nvPr/>
        </p:nvSpPr>
        <p:spPr>
          <a:xfrm>
            <a:off x="271738" y="763801"/>
            <a:ext cx="7963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Different categories of the user.</a:t>
            </a:r>
            <a:endParaRPr sz="1100"/>
          </a:p>
        </p:txBody>
      </p:sp>
      <p:sp>
        <p:nvSpPr>
          <p:cNvPr id="228" name="Google Shape;228;p43"/>
          <p:cNvSpPr/>
          <p:nvPr/>
        </p:nvSpPr>
        <p:spPr>
          <a:xfrm>
            <a:off x="300375" y="1050346"/>
            <a:ext cx="82881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Age: Any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Gender: any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Experience: new comer to experience youtuber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Location: Worldwide.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43"/>
          <p:cNvSpPr txBox="1"/>
          <p:nvPr/>
        </p:nvSpPr>
        <p:spPr>
          <a:xfrm>
            <a:off x="271738" y="2259576"/>
            <a:ext cx="7963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When and where do the user use the product?</a:t>
            </a:r>
            <a:endParaRPr sz="1100"/>
          </a:p>
        </p:txBody>
      </p:sp>
      <p:sp>
        <p:nvSpPr>
          <p:cNvPr id="230" name="Google Shape;230;p43"/>
          <p:cNvSpPr/>
          <p:nvPr/>
        </p:nvSpPr>
        <p:spPr>
          <a:xfrm>
            <a:off x="300375" y="2546121"/>
            <a:ext cx="82881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used by the user before starting the video to chose the right video.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can try to find it any time, it can happen at home or while travelling.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150" y="693200"/>
            <a:ext cx="5576248" cy="418219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4"/>
          <p:cNvSpPr txBox="1"/>
          <p:nvPr/>
        </p:nvSpPr>
        <p:spPr>
          <a:xfrm>
            <a:off x="500543" y="422255"/>
            <a:ext cx="1061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Persona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/>
        </p:nvSpPr>
        <p:spPr>
          <a:xfrm>
            <a:off x="375407" y="316691"/>
            <a:ext cx="7963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When and Where: User Stories</a:t>
            </a:r>
            <a:endParaRPr sz="1100"/>
          </a:p>
        </p:txBody>
      </p:sp>
      <p:sp>
        <p:nvSpPr>
          <p:cNvPr id="242" name="Google Shape;242;p45"/>
          <p:cNvSpPr txBox="1"/>
          <p:nvPr/>
        </p:nvSpPr>
        <p:spPr>
          <a:xfrm>
            <a:off x="1468754" y="808654"/>
            <a:ext cx="6206400" cy="3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As a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new youtuber 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 want to 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find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how many views i can get based on my video choice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so that 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 can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create a successful video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As a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new youtuber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 want to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find the most viewed/ successful topic, </a:t>
            </a: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so that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 can start my youtube channel.</a:t>
            </a:r>
            <a:endParaRPr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As a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new youtuber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 want to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find the most viewed content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4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so that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 can choose the category/genre of my video</a:t>
            </a:r>
            <a:r>
              <a:rPr lang="en" sz="1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As a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new youtuber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 want to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find the most viewed/ succesful content duration, </a:t>
            </a:r>
            <a:r>
              <a:rPr lang="en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so that </a:t>
            </a:r>
            <a:r>
              <a:rPr lang="en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 can define my video duration.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6"/>
          <p:cNvSpPr txBox="1"/>
          <p:nvPr/>
        </p:nvSpPr>
        <p:spPr>
          <a:xfrm>
            <a:off x="375407" y="316691"/>
            <a:ext cx="7963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User flows</a:t>
            </a:r>
            <a:endParaRPr sz="1100"/>
          </a:p>
        </p:txBody>
      </p:sp>
      <p:pic>
        <p:nvPicPr>
          <p:cNvPr id="248" name="Google Shape;24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750" y="1781256"/>
            <a:ext cx="2753222" cy="1890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1641" y="1781257"/>
            <a:ext cx="2753201" cy="1890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2588" y="1770450"/>
            <a:ext cx="2784665" cy="191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6"/>
          <p:cNvSpPr txBox="1"/>
          <p:nvPr/>
        </p:nvSpPr>
        <p:spPr>
          <a:xfrm>
            <a:off x="713940" y="1373400"/>
            <a:ext cx="1556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USER INTERESTS</a:t>
            </a:r>
            <a:endParaRPr sz="1100"/>
          </a:p>
        </p:txBody>
      </p:sp>
      <p:sp>
        <p:nvSpPr>
          <p:cNvPr id="252" name="Google Shape;252;p46"/>
          <p:cNvSpPr txBox="1"/>
          <p:nvPr/>
        </p:nvSpPr>
        <p:spPr>
          <a:xfrm>
            <a:off x="3780040" y="1448200"/>
            <a:ext cx="1556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USER LOCATION</a:t>
            </a:r>
            <a:endParaRPr sz="1100"/>
          </a:p>
        </p:txBody>
      </p:sp>
      <p:sp>
        <p:nvSpPr>
          <p:cNvPr id="253" name="Google Shape;253;p46"/>
          <p:cNvSpPr txBox="1"/>
          <p:nvPr/>
        </p:nvSpPr>
        <p:spPr>
          <a:xfrm>
            <a:off x="6441727" y="1448200"/>
            <a:ext cx="1831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USER PREFERENCES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7"/>
          <p:cNvSpPr txBox="1"/>
          <p:nvPr/>
        </p:nvSpPr>
        <p:spPr>
          <a:xfrm>
            <a:off x="375407" y="316691"/>
            <a:ext cx="7963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endParaRPr sz="1100"/>
          </a:p>
        </p:txBody>
      </p:sp>
      <p:pic>
        <p:nvPicPr>
          <p:cNvPr id="259" name="Google Shape;2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9975" y="132525"/>
            <a:ext cx="4423824" cy="524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